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fif" ContentType="image/jfif"/>
  <Default Extension="jpg" ContentType="image/jpg"/>
  <Default Extension="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8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1pPr>
    <a:lvl2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2pPr>
    <a:lvl3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3pPr>
    <a:lvl4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4pPr>
    <a:lvl5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5pPr>
    <a:lvl6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6pPr>
    <a:lvl7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7pPr>
    <a:lvl8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8pPr>
    <a:lvl9pPr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 autoAdjust="0"/>
    <p:restoredTop sz="94660" autoAdjust="0"/>
  </p:normalViewPr>
  <p:slideViewPr>
    <p:cSldViewPr snapToGrid="0">
      <p:cViewPr varScale="1">
        <p:scale>
          <a:sx n="75" d="100"/>
          <a:sy n="75" d="100"/>
        </p:scale>
        <p:origin x="0" y="0"/>
      </p:cViewPr>
      <p:guideLst>
        <p:guide orient="horz" pos="1616"/>
        <p:guide pos="5760"/>
        <p:guide pos="4208"/>
      </p:guideLst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299" y="685800"/>
            <a:ext cx="6096075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9525" cmpd="sng" cap="flat">
            <a:solidFill>
              <a:srgbClr val="000000"/>
            </a:solidFill>
            <a:prstDash val="solid"/>
            <a:round/>
          </a:ln>
        </p:spPr>
      </p:sp>
      <p:sp>
        <p:nvSpPr>
          <p:cNvPr id="5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457200" indent="-298450">
              <a:spcBef>
                <a:spcPts val="0"/>
              </a:spcBef>
              <a:spcAft>
                <a:spcPts val="0"/>
              </a:spcAft>
              <a:buSzPts val="1100"/>
              <a:buFont typeface="Droid Sans"/>
              <a:buChar char="●"/>
            </a:pP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240557728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1pPr>
    <a:lvl2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2pPr>
    <a:lvl3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3pPr>
    <a:lvl4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4pPr>
    <a:lvl5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5pPr>
    <a:lvl6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6pPr>
    <a:lvl7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7pPr>
    <a:lvl8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8pPr>
    <a:lvl9pPr marL="0" indent="0" algn="l" defTabSz="914400" fontAlgn="auto" hangingPunct="1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0" cap="none" spc="0" baseline="0">
        <a:solidFill>
          <a:srgbClr val="000000"/>
        </a:solidFill>
        <a:latin typeface="Arial" pitchFamily="0" charset="0"/>
        <a:ea typeface="Arial" pitchFamily="0" charset="0"/>
        <a:cs typeface="Arial" pitchFamily="0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13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2018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41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808021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50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286218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58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007209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381000" y="685800"/>
            <a:ext cx="6096000" cy="3429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mpd="sng" cap="flat">
            <a:noFill/>
            <a:prstDash val="solid"/>
            <a:miter/>
          </a:ln>
        </p:spPr>
      </p:sp>
      <p:sp>
        <p:nvSpPr>
          <p:cNvPr id="69" name="文本框"/>
          <p:cNvSpPr>
            <a:spLocks noGrp="1"/>
          </p:cNvSpPr>
          <p:nvPr>
            <p:ph type="body" idx="1"/>
          </p:nvPr>
        </p:nvSpPr>
        <p:spPr>
          <a:xfrm rot="0">
            <a:off x="685800" y="4343400"/>
            <a:ext cx="5486400" cy="41148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6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ctrTitle"/>
          </p:nvPr>
        </p:nvSpPr>
        <p:spPr>
          <a:xfrm xmlns:a="http://schemas.openxmlformats.org/drawingml/2006/main">
            <a:off x="685800" y="1597818"/>
            <a:ext cx="7772400" cy="1102518"/>
          </a:xfr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subTitle" idx="1"/>
          </p:nvPr>
        </p:nvSpPr>
        <p:spPr>
          <a:xfrm xmlns:a="http://schemas.openxmlformats.org/drawingml/2006/main">
            <a:off x="1371600" y="2914649"/>
            <a:ext cx="6400800" cy="1314449"/>
          </a:xfrm>
        </p:spPr>
        <p:txBody>
          <a:bodyPr xmlns:a="http://schemas.openxmlformats.org/drawingml/2006/main"/>
          <a:lstStyle xmlns:a="http://schemas.openxmlformats.org/drawingml/2006/main"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 xmlns:a="http://schemas.openxmlformats.org/drawingml/2006/main"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711324"/>
      </p:ext>
    </p:extLst>
  </p:cSld>
  <p:clrMapOvr>
    <a:masterClrMapping xmlns:a="http://schemas.openxmlformats.org/drawingml/2006/main"/>
  </p:clrMapOvr>
</p:sldLayout>
</file>

<file path=ppt/slideLayouts/slideLayout10.xml><?xml version="1.0" encoding="utf-8"?>
<p:sldLayout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/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830837"/>
      </p:ext>
    </p:extLst>
  </p:cSld>
  <p:clrMapOvr>
    <a:masterClrMapping xmlns:a="http://schemas.openxmlformats.org/drawingml/2006/main"/>
  </p:clrMapOvr>
</p:sldLayout>
</file>

<file path=ppt/slideLayouts/slideLayout11.xml><?xml version="1.0" encoding="utf-8"?>
<p:sldLayout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 orient="vert"/>
          </p:nvPr>
        </p:nvSpPr>
        <p:spPr>
          <a:xfrm xmlns:a="http://schemas.openxmlformats.org/drawingml/2006/main">
            <a:off x="6629400" y="274638"/>
            <a:ext cx="20574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>
          <a:xfrm xmlns:a="http://schemas.openxmlformats.org/drawingml/2006/main">
            <a:off x="457200" y="274638"/>
            <a:ext cx="60198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71238"/>
      </p:ext>
    </p:extLst>
  </p:cSld>
  <p:clrMapOvr>
    <a:masterClrMapping xmlns:a="http://schemas.openxmlformats.org/drawingml/2006/main"/>
  </p:clrMapOvr>
</p:sldLayout>
</file>

<file path=ppt/slideLayouts/slideLayout12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3F3F3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6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5089700" y="-20175"/>
            <a:ext cx="4094650" cy="5190575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3546" y="21600"/>
                </a:lnTo>
                <a:lnTo>
                  <a:pt x="21600" y="21600"/>
                </a:lnTo>
                <a:lnTo>
                  <a:pt x="21600" y="55"/>
                </a:lnTo>
                <a:close/>
              </a:path>
            </a:pathLst>
          </a:custGeom>
          <a:solidFill xmlns:a="http://schemas.openxmlformats.org/drawingml/2006/main">
            <a:srgbClr val="191919"/>
          </a:solidFill>
          <a:ln xmlns:a="http://schemas.openxmlformats.org/drawingml/2006/main" cmpd="sng" cap="flat">
            <a:noFill/>
            <a:prstDash val="solid"/>
            <a:round/>
          </a:ln>
        </p:spPr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4863802" y="1290175"/>
            <a:ext cx="3639600" cy="17823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b" anchorCtr="0">
            <a:prstTxWarp prst="textNoShape"/>
          </a:bodyPr>
          <a:lstStyle xmlns:a="http://schemas.openxmlformats.org/drawingml/2006/main"/>
          <a:p xmlns:a="http://schemas.openxmlformats.org/drawingml/2006/main">
            <a:pPr algn="r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>
              <a:solidFill>
                <a:srgbClr val="F3F3F3"/>
              </a:solidFill>
              <a:latin typeface="Nunito Sans ExtraBold" pitchFamily="0" charset="0"/>
              <a:ea typeface="Nunito Sans ExtraBold" pitchFamily="0" charset="0"/>
              <a:cs typeface="Nunito Sans ExtraBold" pitchFamily="0" charset="0"/>
              <a:sym typeface="Nunito Sans ExtraBold" pitchFamily="0" charset="0"/>
            </a:endParaRPr>
          </a:p>
        </p:txBody>
      </p:sp>
      <p:sp>
        <p:nvSpPr>
          <p:cNvPr id="8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4151302" y="2757622"/>
            <a:ext cx="4352100" cy="7169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b" anchorCtr="0">
            <a:prstTxWarp prst="textNoShape"/>
          </a:bodyPr>
          <a:lstStyle xmlns:a="http://schemas.openxmlformats.org/drawingml/2006/main"/>
          <a:p xmlns:a="http://schemas.openxmlformats.org/drawingml/2006/main"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solidFill>
                <a:srgbClr val="F3F3F3"/>
              </a:solidFill>
              <a:latin typeface="Pontano Sans" pitchFamily="0" charset="0"/>
              <a:ea typeface="Pontano Sans" pitchFamily="0" charset="0"/>
              <a:cs typeface="Pontano Sans" pitchFamily="0" charset="0"/>
              <a:sym typeface="Pontano Sans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27421"/>
      </p:ext>
    </p:extLst>
  </p:cSld>
  <p:clrMapOvr>
    <a:masterClrMapping xmlns:a="http://schemas.openxmlformats.org/drawingml/2006/main"/>
  </p:clrMapOvr>
</p:sldLayout>
</file>

<file path=ppt/slideLayouts/slideLayout13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3F3F3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grpSp>
        <p:nvGrpSpPr>
          <p:cNvPr id="16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-6586" y="-192875"/>
            <a:ext cx="9174175" cy="1384270"/>
            <a:chOff x="-6586" y="-192875"/>
            <a:chExt cx="9174175" cy="1384270"/>
          </a:xfrm>
        </p:grpSpPr>
        <p:sp>
          <p:nvSpPr>
            <p:cNvPr id="14" name="等腰三角形"/>
            <p:cNvSpPr>
              <a:spLocks xmlns:a="http://schemas.openxmlformats.org/drawingml/2006/main"/>
            </p:cNvSpPr>
            <p:nvPr/>
          </p:nvSpPr>
          <p:spPr>
            <a:xfrm xmlns:a="http://schemas.openxmlformats.org/drawingml/2006/main" rot="10800000">
              <a:off x="-5382" y="647496"/>
              <a:ext cx="9172971" cy="543899"/>
            </a:xfrm>
            <a:prstGeom xmlns:a="http://schemas.openxmlformats.org/drawingml/2006/main" prst="triangle">
              <a:avLst>
                <a:gd name="adj" fmla="val 50000"/>
              </a:avLst>
            </a:prstGeom>
            <a:solidFill xmlns:a="http://schemas.openxmlformats.org/drawingml/2006/main">
              <a:srgbClr val="191919"/>
            </a:solidFill>
            <a:ln xmlns:a="http://schemas.openxmlformats.org/drawingml/2006/main" w="9525" cmpd="sng" cap="flat">
              <a:solidFill>
                <a:srgbClr val="191919"/>
              </a:solidFill>
              <a:prstDash val="solid"/>
              <a:round/>
            </a:ln>
          </p:spPr>
        </p:sp>
        <p:sp>
          <p:nvSpPr>
            <p:cNvPr id="15" name="矩形"/>
            <p:cNvSpPr>
              <a:spLocks xmlns:a="http://schemas.openxmlformats.org/drawingml/2006/main"/>
            </p:cNvSpPr>
            <p:nvPr/>
          </p:nvSpPr>
          <p:spPr>
            <a:xfrm xmlns:a="http://schemas.openxmlformats.org/drawingml/2006/main" rot="0">
              <a:off x="-6586" y="-192875"/>
              <a:ext cx="9174175" cy="856200"/>
            </a:xfrm>
            <a:prstGeom xmlns:a="http://schemas.openxmlformats.org/drawingml/2006/main" prst="rect"/>
            <a:solidFill xmlns:a="http://schemas.openxmlformats.org/drawingml/2006/main">
              <a:srgbClr val="191919"/>
            </a:solidFill>
            <a:ln xmlns:a="http://schemas.openxmlformats.org/drawingml/2006/main" w="12700" cmpd="sng" cap="flat">
              <a:noFill/>
              <a:prstDash val="solid"/>
              <a:round/>
            </a:ln>
          </p:spPr>
        </p:sp>
      </p:grpSp>
      <p:sp>
        <p:nvSpPr>
          <p:cNvPr id="17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720000" y="1183700"/>
            <a:ext cx="3771600" cy="14759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2857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Droid Sans"/>
              <a:buChar char="●"/>
            </a:pPr>
            <a:endParaRPr lang="zh-CN" altLang="en-US" sz="900">
              <a:solidFill>
                <a:srgbClr val="000000"/>
              </a:solidFill>
            </a:endParaRPr>
          </a:p>
        </p:txBody>
      </p:sp>
      <p:sp>
        <p:nvSpPr>
          <p:cNvPr id="18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3080974" y="405336"/>
            <a:ext cx="2982000" cy="6891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algn="ctr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0">
              <a:solidFill>
                <a:srgbClr val="F3F3F3"/>
              </a:solidFill>
              <a:latin typeface="Nunito Sans ExtraBold" pitchFamily="0" charset="0"/>
              <a:ea typeface="Nunito Sans ExtraBold" pitchFamily="0" charset="0"/>
              <a:cs typeface="Nunito Sans ExtraBold" pitchFamily="0" charset="0"/>
              <a:sym typeface="Nunito Sans ExtraBol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04012"/>
      </p:ext>
    </p:extLst>
  </p:cSld>
  <p:clrMapOvr>
    <a:masterClrMapping xmlns:a="http://schemas.openxmlformats.org/drawingml/2006/main"/>
  </p:clrMapOvr>
</p:sldLayout>
</file>

<file path=ppt/slideLayouts/slideLayout14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3F3F3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1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flipH="1" rot="0">
            <a:off x="-447675" y="-42125"/>
            <a:ext cx="5743575" cy="520065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5910" y="15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191919"/>
          </a:solidFill>
          <a:ln xmlns:a="http://schemas.openxmlformats.org/drawingml/2006/main" cmpd="sng" cap="flat">
            <a:noFill/>
            <a:prstDash val="solid"/>
            <a:round/>
          </a:ln>
        </p:spPr>
      </p:sp>
      <p:sp>
        <p:nvSpPr>
          <p:cNvPr id="2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630625" y="1659511"/>
            <a:ext cx="3867300" cy="9704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b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300">
              <a:solidFill>
                <a:srgbClr val="F3F3F3"/>
              </a:solidFill>
            </a:endParaRPr>
          </a:p>
        </p:txBody>
      </p:sp>
      <p:sp>
        <p:nvSpPr>
          <p:cNvPr id="2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630625" y="2513488"/>
            <a:ext cx="3340499" cy="970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10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99184"/>
      </p:ext>
    </p:extLst>
  </p:cSld>
  <p:clrMapOvr>
    <a:masterClrMapping xmlns:a="http://schemas.openxmlformats.org/drawingml/2006/main"/>
  </p:clrMapOvr>
</p:sldLayout>
</file>

<file path=ppt/slideLayouts/slideLayout15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3F3F3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grpSp>
        <p:nvGrpSpPr>
          <p:cNvPr id="29" name="组合"/>
          <p:cNvGrpSpPr>
            <a:grpSpLocks xmlns:a="http://schemas.openxmlformats.org/drawingml/2006/main"/>
          </p:cNvGrpSpPr>
          <p:nvPr/>
        </p:nvGrpSpPr>
        <p:grpSpPr>
          <a:xfrm xmlns:a="http://schemas.openxmlformats.org/drawingml/2006/main">
            <a:off x="0" y="-9525"/>
            <a:ext cx="3105187" cy="5210133"/>
            <a:chOff x="0" y="-9525"/>
            <a:chExt cx="3105187" cy="5210133"/>
          </a:xfrm>
        </p:grpSpPr>
        <p:sp>
          <p:nvSpPr>
            <p:cNvPr id="27" name="曲线"/>
            <p:cNvSpPr>
              <a:spLocks xmlns:a="http://schemas.openxmlformats.org/drawingml/2006/main"/>
            </p:cNvSpPr>
            <p:nvPr/>
          </p:nvSpPr>
          <p:spPr>
            <a:xfrm xmlns:a="http://schemas.openxmlformats.org/drawingml/2006/main" rot="0">
              <a:off x="266700" y="-9525"/>
              <a:ext cx="2838488" cy="5210133"/>
            </a:xfrm>
            <a:custGeom xmlns:a="http://schemas.openxmlformats.org/drawingml/2006/main"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97" y="0"/>
                  </a:moveTo>
                  <a:lnTo>
                    <a:pt x="21600" y="0"/>
                  </a:lnTo>
                  <a:lnTo>
                    <a:pt x="10895" y="21599"/>
                  </a:lnTo>
                  <a:lnTo>
                    <a:pt x="0" y="21599"/>
                  </a:lnTo>
                  <a:close/>
                </a:path>
              </a:pathLst>
            </a:custGeom>
            <a:solidFill xmlns:a="http://schemas.openxmlformats.org/drawingml/2006/main">
              <a:srgbClr val="191919"/>
            </a:solidFill>
            <a:ln xmlns:a="http://schemas.openxmlformats.org/drawingml/2006/main" cmpd="sng" cap="flat">
              <a:noFill/>
              <a:prstDash val="solid"/>
              <a:round/>
            </a:ln>
          </p:spPr>
        </p:sp>
        <p:sp>
          <p:nvSpPr>
            <p:cNvPr id="28" name="矩形"/>
            <p:cNvSpPr>
              <a:spLocks xmlns:a="http://schemas.openxmlformats.org/drawingml/2006/main"/>
            </p:cNvSpPr>
            <p:nvPr/>
          </p:nvSpPr>
          <p:spPr>
            <a:xfrm xmlns:a="http://schemas.openxmlformats.org/drawingml/2006/main" rot="0">
              <a:off x="0" y="-9525"/>
              <a:ext cx="558000" cy="5162400"/>
            </a:xfrm>
            <a:prstGeom xmlns:a="http://schemas.openxmlformats.org/drawingml/2006/main" prst="rect"/>
            <a:solidFill xmlns:a="http://schemas.openxmlformats.org/drawingml/2006/main">
              <a:srgbClr val="191919"/>
            </a:solidFill>
            <a:ln xmlns:a="http://schemas.openxmlformats.org/drawingml/2006/main" w="12700" cmpd="sng" cap="flat">
              <a:noFill/>
              <a:prstDash val="solid"/>
              <a:round/>
            </a:ln>
          </p:spPr>
        </p:sp>
      </p:grpSp>
      <p:sp>
        <p:nvSpPr>
          <p:cNvPr id="30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610871" y="405336"/>
            <a:ext cx="1737300" cy="9462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0">
              <a:solidFill>
                <a:srgbClr val="F3F3F3"/>
              </a:solidFill>
              <a:latin typeface="Nunito Sans ExtraBold" pitchFamily="0" charset="0"/>
              <a:ea typeface="Nunito Sans ExtraBold" pitchFamily="0" charset="0"/>
              <a:cs typeface="Nunito Sans ExtraBold" pitchFamily="0" charset="0"/>
              <a:sym typeface="Nunito Sans ExtraBold" pitchFamily="0" charset="0"/>
            </a:endParaRPr>
          </a:p>
        </p:txBody>
      </p:sp>
      <p:sp>
        <p:nvSpPr>
          <p:cNvPr id="31" name="文本框"/>
          <p:cNvSpPr>
            <a:spLocks xmlns:a="http://schemas.openxmlformats.org/drawingml/2006/main" noGrp="1"/>
          </p:cNvSpPr>
          <p:nvPr>
            <p:ph type="title" idx="2"/>
          </p:nvPr>
        </p:nvSpPr>
        <p:spPr>
          <a:xfrm xmlns:a="http://schemas.openxmlformats.org/drawingml/2006/main" rot="0">
            <a:off x="5739302" y="1659505"/>
            <a:ext cx="2900099" cy="9704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b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300">
              <a:solidFill>
                <a:srgbClr val="191919"/>
              </a:solidFill>
            </a:endParaRPr>
          </a:p>
        </p:txBody>
      </p:sp>
      <p:sp>
        <p:nvSpPr>
          <p:cNvPr id="32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5739302" y="2513494"/>
            <a:ext cx="2504999" cy="9705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100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42960"/>
      </p:ext>
    </p:extLst>
  </p:cSld>
  <p:clrMapOvr>
    <a:masterClrMapping xmlns:a="http://schemas.openxmlformats.org/drawingml/2006/main"/>
  </p:clrMapOvr>
</p:sldLayout>
</file>

<file path=ppt/slideLayouts/slideLayout16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3F3F3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4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6793000" y="405336"/>
            <a:ext cx="1737300" cy="9462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algn="r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0">
              <a:latin typeface="Nunito Sans ExtraBold" pitchFamily="0" charset="0"/>
              <a:ea typeface="Nunito Sans ExtraBold" pitchFamily="0" charset="0"/>
              <a:cs typeface="Nunito Sans ExtraBold" pitchFamily="0" charset="0"/>
              <a:sym typeface="Nunito Sans ExtraBol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4149"/>
      </p:ext>
    </p:extLst>
  </p:cSld>
  <p:clrMapOvr>
    <a:masterClrMapping xmlns:a="http://schemas.openxmlformats.org/drawingml/2006/main"/>
  </p:clrMapOvr>
</p:sldLayout>
</file>

<file path=ppt/slideLayouts/slideLayout17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3F3F3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51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610871" y="405336"/>
            <a:ext cx="1737300" cy="9462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0">
              <a:latin typeface="Nunito Sans ExtraBold" pitchFamily="0" charset="0"/>
              <a:ea typeface="Nunito Sans ExtraBold" pitchFamily="0" charset="0"/>
              <a:cs typeface="Nunito Sans ExtraBold" pitchFamily="0" charset="0"/>
              <a:sym typeface="Nunito Sans ExtraBol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03681"/>
      </p:ext>
    </p:extLst>
  </p:cSld>
  <p:clrMapOvr>
    <a:masterClrMapping xmlns:a="http://schemas.openxmlformats.org/drawingml/2006/main"/>
  </p:clrMapOvr>
</p:sldLayout>
</file>

<file path=ppt/slideLayouts/slideLayout18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3F3F3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62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-64300" y="1073700"/>
            <a:ext cx="9251875" cy="4108375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120" y="4225"/>
                </a:moveTo>
                <a:lnTo>
                  <a:pt x="10897" y="0"/>
                </a:lnTo>
                <a:lnTo>
                  <a:pt x="21600" y="422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 xmlns:a="http://schemas.openxmlformats.org/drawingml/2006/main">
            <a:srgbClr val="191919"/>
          </a:solidFill>
          <a:ln xmlns:a="http://schemas.openxmlformats.org/drawingml/2006/main" cmpd="sng" cap="flat">
            <a:noFill/>
            <a:prstDash val="solid"/>
            <a:round/>
          </a:ln>
        </p:spPr>
      </p:sp>
      <p:sp>
        <p:nvSpPr>
          <p:cNvPr id="6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2780100" y="2134800"/>
            <a:ext cx="3583800" cy="14760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marL="457200" indent="-29845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Droid Sans"/>
              <a:buChar char="●"/>
            </a:pPr>
            <a:endParaRPr lang="zh-CN" altLang="en-US" sz="1100">
              <a:solidFill>
                <a:srgbClr val="F3F3F3"/>
              </a:solidFill>
            </a:endParaRPr>
          </a:p>
        </p:txBody>
      </p:sp>
      <p:sp>
        <p:nvSpPr>
          <p:cNvPr id="64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3080974" y="405336"/>
            <a:ext cx="2982000" cy="6891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 algn="ctr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0">
              <a:latin typeface="Nunito Sans ExtraBold" pitchFamily="0" charset="0"/>
              <a:ea typeface="Nunito Sans ExtraBold" pitchFamily="0" charset="0"/>
              <a:cs typeface="Nunito Sans ExtraBold" pitchFamily="0" charset="0"/>
              <a:sym typeface="Nunito Sans ExtraBol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33656"/>
      </p:ext>
    </p:extLst>
  </p:cSld>
  <p:clrMapOvr>
    <a:masterClrMapping xmlns:a="http://schemas.openxmlformats.org/drawingml/2006/main"/>
  </p:clrMapOvr>
</p:sldLayout>
</file>

<file path=ppt/slideLayouts/slideLayout19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3F3F3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70" name="六边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-1152650" y="-437650"/>
            <a:ext cx="6000899" cy="5714700"/>
          </a:xfrm>
          <a:prstGeom xmlns:a="http://schemas.openxmlformats.org/drawingml/2006/main" prst="hexagon">
            <a:avLst>
              <a:gd name="adj" fmla="val 24997"/>
              <a:gd name="vf" fmla="val 115470"/>
            </a:avLst>
          </a:prstGeom>
          <a:solidFill xmlns:a="http://schemas.openxmlformats.org/drawingml/2006/main">
            <a:srgbClr val="F3F3F3"/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71" name="六边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-4362575" y="-437650"/>
            <a:ext cx="6000899" cy="5714700"/>
          </a:xfrm>
          <a:prstGeom xmlns:a="http://schemas.openxmlformats.org/drawingml/2006/main" prst="hexagon">
            <a:avLst>
              <a:gd name="adj" fmla="val 24997"/>
              <a:gd name="vf" fmla="val 115470"/>
            </a:avLst>
          </a:prstGeom>
          <a:solidFill xmlns:a="http://schemas.openxmlformats.org/drawingml/2006/main">
            <a:srgbClr val="191919"/>
          </a:solidFill>
          <a:ln xmlns:a="http://schemas.openxmlformats.org/drawingml/2006/main" w="12700" cmpd="sng" cap="flat">
            <a:noFill/>
            <a:prstDash val="solid"/>
            <a:round/>
          </a:ln>
        </p:spPr>
      </p:sp>
      <p:sp>
        <p:nvSpPr>
          <p:cNvPr id="7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1889225" y="2355535"/>
            <a:ext cx="3281400" cy="8030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ctr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/>
          </a:p>
        </p:txBody>
      </p:sp>
      <p:sp>
        <p:nvSpPr>
          <p:cNvPr id="73" name="文本框"/>
          <p:cNvSpPr>
            <a:spLocks xmlns:a="http://schemas.openxmlformats.org/drawingml/2006/main" noGrp="1"/>
          </p:cNvSpPr>
          <p:nvPr>
            <p:ph type="title" idx="2"/>
          </p:nvPr>
        </p:nvSpPr>
        <p:spPr>
          <a:xfrm xmlns:a="http://schemas.openxmlformats.org/drawingml/2006/main" rot="0">
            <a:off x="1889225" y="1753435"/>
            <a:ext cx="2979300" cy="7544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round/>
          </a:ln>
        </p:spPr>
        <p:txBody>
          <a:bodyPr xmlns:a="http://schemas.openxmlformats.org/drawingml/2006/main" vert="horz" wrap="square" lIns="91425" tIns="91425" rIns="91425" bIns="91425" anchor="t" anchorCtr="0">
            <a:prstTxWarp prst="textNoShape"/>
          </a:bodyPr>
          <a:lstStyle xmlns:a="http://schemas.openxmlformats.org/drawingml/2006/main"/>
          <a:p xmlns:a="http://schemas.openxmlformats.org/drawingml/2006/main"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0">
                <a:latin typeface="Nunito Sans ExtraBold" pitchFamily="0" charset="0"/>
                <a:ea typeface="Nunito Sans ExtraBold" pitchFamily="0" charset="0"/>
                <a:cs typeface="Nunito Sans ExtraBold" pitchFamily="0" charset="0"/>
                <a:sym typeface="Nunito Sans ExtraBold" pitchFamily="0" charset="0"/>
              </a:rPr>
              <a:t>xx%</a:t>
            </a:r>
            <a:endParaRPr lang="zh-CN" altLang="en-US" sz="4800" b="0">
              <a:latin typeface="Nunito Sans ExtraBold" pitchFamily="0" charset="0"/>
              <a:ea typeface="Nunito Sans ExtraBold" pitchFamily="0" charset="0"/>
              <a:cs typeface="Nunito Sans ExtraBold" pitchFamily="0" charset="0"/>
              <a:sym typeface="Nunito Sans ExtraBol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06975"/>
      </p:ext>
    </p:extLst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990276"/>
      </p:ext>
    </p:extLst>
  </p:cSld>
  <p:clrMapOvr>
    <a:masterClrMapping xmlns:a="http://schemas.openxmlformats.org/drawingml/2006/main"/>
  </p:clrMapOvr>
</p:sldLayout>
</file>

<file path=ppt/slideLayouts/slideLayout20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3F3F3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795699"/>
      </p:ext>
    </p:extLst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722313" y="4406900"/>
            <a:ext cx="7772400" cy="1362075"/>
          </a:xfrm>
        </p:spPr>
        <p:txBody>
          <a:bodyPr xmlns:a="http://schemas.openxmlformats.org/drawingml/2006/main" anchor="t"/>
          <a:lstStyle xmlns:a="http://schemas.openxmlformats.org/drawingml/2006/main">
            <a:lvl1pPr algn="l">
              <a:defRPr sz="4000" b="1" cap="all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722313" y="2906713"/>
            <a:ext cx="7772400" cy="1500187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9094483"/>
      </p:ext>
    </p:extLst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sz="half" idx="1"/>
          </p:nvPr>
        </p:nvSpPr>
        <p:spPr>
          <a:xfrm xmlns:a="http://schemas.openxmlformats.org/drawingml/2006/main">
            <a:off x="457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648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903068"/>
      </p:ext>
    </p:extLst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>
            <a:lvl1pPr>
              <a:defRPr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457200" y="1535113"/>
            <a:ext cx="4040188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57200" y="2174875"/>
            <a:ext cx="4040188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body" sz="quarter" idx="3"/>
          </p:nvPr>
        </p:nvSpPr>
        <p:spPr>
          <a:xfrm xmlns:a="http://schemas.openxmlformats.org/drawingml/2006/main">
            <a:off x="4645025" y="1535113"/>
            <a:ext cx="4041775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sz="quarter" idx="4"/>
          </p:nvPr>
        </p:nvSpPr>
        <p:spPr>
          <a:xfrm xmlns:a="http://schemas.openxmlformats.org/drawingml/2006/main">
            <a:off x="4645025" y="2174875"/>
            <a:ext cx="4041775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85536"/>
      </p:ext>
    </p:extLst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9615"/>
      </p:ext>
    </p:extLst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271833"/>
      </p:ext>
    </p:extLst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457200" y="273050"/>
            <a:ext cx="3008313" cy="1162050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>
          <a:xfrm xmlns:a="http://schemas.openxmlformats.org/drawingml/2006/main">
            <a:off x="3575050" y="273050"/>
            <a:ext cx="5111750" cy="585311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457200" y="1435100"/>
            <a:ext cx="3008313" cy="4691063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1057269"/>
      </p:ext>
    </p:extLst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1792288" y="4800600"/>
            <a:ext cx="5486400" cy="566738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pic" idx="1"/>
          </p:nvPr>
        </p:nvSpPr>
        <p:spPr>
          <a:xfrm xmlns:a="http://schemas.openxmlformats.org/drawingml/2006/main">
            <a:off x="1792288" y="612775"/>
            <a:ext cx="5486400" cy="4114800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1792288" y="5367338"/>
            <a:ext cx="5486400" cy="804862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3940907"/>
      </p:ext>
    </p:extLst>
  </p:cSld>
  <p:clrMapOvr>
    <a:masterClrMapping xmlns:a="http://schemas.openxmlformats.org/drawingml/2006/main"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 rot="0">
            <a:off x="311700" y="445025"/>
            <a:ext cx="8520600" cy="5727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800" b="1">
              <a:solidFill>
                <a:srgbClr val="191919"/>
              </a:solidFill>
              <a:latin typeface="Nunito Sans" pitchFamily="0" charset="0"/>
              <a:ea typeface="Nunito Sans" pitchFamily="0" charset="0"/>
              <a:cs typeface="Nunito Sans" pitchFamily="0" charset="0"/>
              <a:sym typeface="Nunito Sans" pitchFamily="0" charset="0"/>
            </a:endParaRP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 rot="0">
            <a:off x="311700" y="1152475"/>
            <a:ext cx="8520600" cy="34164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45720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ssistant Light" pitchFamily="0" charset="0"/>
              <a:buChar char="●"/>
            </a:pPr>
            <a:endParaRPr lang="zh-CN" altLang="en-US" sz="1200">
              <a:solidFill>
                <a:srgbClr val="191919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52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lvl1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1pPr>
    </p:titleStyle>
    <p:bodyStyle>
      <a:lvl1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1pPr>
      <a:lvl2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2pPr>
      <a:lvl3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3pPr>
      <a:lvl4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4pPr>
      <a:lvl5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5pPr>
      <a:lvl6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6pPr>
      <a:lvl7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7pPr>
      <a:lvl8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8pPr>
      <a:lvl9pPr algn="l" defTabSz="914400" fontAlgn="auto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itchFamily="0" charset="0"/>
          <a:ea typeface="Arial" pitchFamily="0" charset="0"/>
          <a:cs typeface="Arial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9.jpeg"/><Relationship Id="rId2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10.jpeg"/><Relationship Id="rId2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2.jfif"/><Relationship Id="rId2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3.jp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4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5.jp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6.png"/><Relationship Id="rId2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7.jfif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8.jpeg"/><Relationship Id="rId2" Type="http://schemas.openxmlformats.org/officeDocument/2006/relationships/slideLayout" Target="../slideLayouts/slideLayout1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>
          <a:blip r:embed="rId1">
            <a:alphaModFix amt="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ubTitle" idx="1"/>
          </p:nvPr>
        </p:nvSpPr>
        <p:spPr>
          <a:xfrm rot="0">
            <a:off x="4791900" y="3629441"/>
            <a:ext cx="4352100" cy="963975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b" anchorCtr="0">
            <a:prstTxWarp prst="textNoShape"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B9F8FF"/>
                </a:solidFill>
                <a:latin typeface="Pontano Sans" pitchFamily="0" charset="0"/>
                <a:ea typeface="Pontano Sans" pitchFamily="0" charset="0"/>
                <a:cs typeface="Pontano Sans" pitchFamily="0" charset="0"/>
                <a:sym typeface="Pontano Sans" pitchFamily="0" charset="0"/>
              </a:rPr>
              <a:t>Presented by</a:t>
            </a:r>
            <a:endParaRPr lang="en-US" altLang="zh-CN" sz="1400" b="0" i="0" u="none" strike="noStrike" kern="0" cap="none" spc="0" baseline="0">
              <a:solidFill>
                <a:srgbClr val="B9F8FF"/>
              </a:solidFill>
              <a:latin typeface="Pontano Sans" pitchFamily="0" charset="0"/>
              <a:ea typeface="Pontano Sans" pitchFamily="0" charset="0"/>
              <a:cs typeface="Pontano Sans" pitchFamily="0" charset="0"/>
              <a:sym typeface="Pontano Sans" pitchFamily="0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B9F8FF"/>
                </a:solidFill>
                <a:latin typeface="Pontano Sans" pitchFamily="0" charset="0"/>
                <a:ea typeface="Pontano Sans" pitchFamily="0" charset="0"/>
                <a:cs typeface="Pontano Sans" pitchFamily="0" charset="0"/>
                <a:sym typeface="Pontano Sans" pitchFamily="0" charset="0"/>
              </a:rPr>
              <a:t> </a:t>
            </a:r>
            <a:r>
              <a:rPr lang="en-US" altLang="zh-CN" sz="2000" b="1" i="0" u="none" strike="noStrike" kern="0" cap="none" spc="0" baseline="0">
                <a:solidFill>
                  <a:srgbClr val="B9F8FF"/>
                </a:solidFill>
                <a:latin typeface="Pontano Sans" pitchFamily="0" charset="0"/>
                <a:ea typeface="Pontano Sans" pitchFamily="0" charset="0"/>
                <a:cs typeface="Pontano Sans" pitchFamily="0" charset="0"/>
              </a:rPr>
              <a:t>J.Subetha</a:t>
            </a:r>
            <a:r>
              <a:rPr lang="en-US" altLang="zh-CN" sz="2000" b="1" i="0" u="none" strike="noStrike" kern="0" cap="none" spc="0" baseline="0">
                <a:solidFill>
                  <a:srgbClr val="B9F8FF"/>
                </a:solidFill>
                <a:latin typeface="Pontano Sans" pitchFamily="0" charset="0"/>
                <a:ea typeface="Pontano Sans" pitchFamily="0" charset="0"/>
                <a:cs typeface="Pontano Sans" pitchFamily="0" charset="0"/>
                <a:sym typeface="Pontano Sans" pitchFamily="0" charset="0"/>
              </a:rPr>
              <a:t> </a:t>
            </a:r>
            <a:endParaRPr lang="en-US" altLang="zh-CN" sz="2000" b="1" i="0" u="none" strike="noStrike" kern="0" cap="none" spc="0" baseline="0">
              <a:solidFill>
                <a:srgbClr val="B9F8FF"/>
              </a:solidFill>
              <a:latin typeface="Pontano Sans" pitchFamily="0" charset="0"/>
              <a:ea typeface="Pontano Sans" pitchFamily="0" charset="0"/>
              <a:cs typeface="Pontano Sans" pitchFamily="0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B9F8FF"/>
                </a:solidFill>
                <a:latin typeface="Pontano Sans" pitchFamily="0" charset="0"/>
                <a:ea typeface="Pontano Sans" pitchFamily="0" charset="0"/>
                <a:cs typeface="Pontano Sans" pitchFamily="0" charset="0"/>
                <a:sym typeface="Pontano Sans" pitchFamily="0" charset="0"/>
              </a:rPr>
              <a:t>B.E.COMPUTER SCIENCE</a:t>
            </a:r>
            <a:endParaRPr lang="en-US" altLang="zh-CN" sz="2000" b="1" i="0" u="none" strike="noStrike" kern="0" cap="none" spc="0" baseline="0">
              <a:solidFill>
                <a:srgbClr val="B9F8FF"/>
              </a:solidFill>
              <a:latin typeface="Pontano Sans" pitchFamily="0" charset="0"/>
              <a:ea typeface="Pontano Sans" pitchFamily="0" charset="0"/>
              <a:cs typeface="Pontano Sans" pitchFamily="0" charset="0"/>
              <a:sym typeface="Pontano Sans" pitchFamily="0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B9F8FF"/>
                </a:solidFill>
                <a:latin typeface="Pontano Sans" pitchFamily="0" charset="0"/>
                <a:ea typeface="Pontano Sans" pitchFamily="0" charset="0"/>
                <a:cs typeface="Pontano Sans" pitchFamily="0" charset="0"/>
                <a:sym typeface="Pontano Sans" pitchFamily="0" charset="0"/>
              </a:rPr>
              <a:t>GRACE COLLEGE OF ENGINEERING</a:t>
            </a:r>
            <a:endParaRPr lang="zh-CN" altLang="en-US" sz="2000" b="1" i="0" u="none" strike="noStrike" kern="0" cap="none" spc="0" baseline="0">
              <a:solidFill>
                <a:srgbClr val="B9F8FF"/>
              </a:solidFill>
              <a:latin typeface="Pontano Sans" pitchFamily="0" charset="0"/>
              <a:ea typeface="Pontano Sans" pitchFamily="0" charset="0"/>
              <a:cs typeface="Pontano Sans" pitchFamily="0" charset="0"/>
              <a:sym typeface="Pontano Sans" pitchFamily="0" charset="0"/>
            </a:endParaRPr>
          </a:p>
        </p:txBody>
      </p:sp>
      <p:sp>
        <p:nvSpPr>
          <p:cNvPr id="10" name="文本框"/>
          <p:cNvSpPr>
            <a:spLocks noGrp="1"/>
          </p:cNvSpPr>
          <p:nvPr>
            <p:ph type="ctrTitle"/>
          </p:nvPr>
        </p:nvSpPr>
        <p:spPr>
          <a:xfrm rot="0">
            <a:off x="5325035" y="1514059"/>
            <a:ext cx="3639599" cy="963976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b" anchorCtr="0">
            <a:prstTxWarp prst="textNoShape"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0" i="0" u="none" strike="noStrike" kern="0" cap="none" spc="0" baseline="0">
                <a:solidFill>
                  <a:srgbClr val="DFA411"/>
                </a:solidFill>
                <a:latin typeface="Nunito Sans ExtraBold" pitchFamily="0" charset="0"/>
                <a:ea typeface="Nunito Sans ExtraBold" pitchFamily="0" charset="0"/>
                <a:cs typeface="Nunito Sans ExtraBold" pitchFamily="0" charset="0"/>
                <a:sym typeface="Nunito Sans ExtraBold" pitchFamily="0" charset="0"/>
              </a:rPr>
              <a:t>KEYLOGGER</a:t>
            </a:r>
            <a:endParaRPr lang="zh-CN" altLang="en-US" sz="4000" b="0" i="0" u="none" strike="noStrike" kern="0" cap="none" spc="0" baseline="0">
              <a:solidFill>
                <a:srgbClr val="DFA411"/>
              </a:solidFill>
              <a:latin typeface="Nunito Sans ExtraBold" pitchFamily="0" charset="0"/>
              <a:ea typeface="Nunito Sans ExtraBold" pitchFamily="0" charset="0"/>
              <a:cs typeface="Nunito Sans ExtraBold" pitchFamily="0" charset="0"/>
              <a:sym typeface="Nunito Sans ExtraBold" pitchFamily="0" charset="0"/>
            </a:endParaRPr>
          </a:p>
        </p:txBody>
      </p:sp>
      <p:sp>
        <p:nvSpPr>
          <p:cNvPr id="11" name="曲线"/>
          <p:cNvSpPr>
            <a:spLocks/>
          </p:cNvSpPr>
          <p:nvPr/>
        </p:nvSpPr>
        <p:spPr>
          <a:xfrm flipH="1" rot="0">
            <a:off x="5919500" y="-211062"/>
            <a:ext cx="4652174" cy="1932371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584" y="1"/>
                </a:moveTo>
                <a:lnTo>
                  <a:pt x="8550" y="21527"/>
                </a:lnTo>
                <a:lnTo>
                  <a:pt x="8" y="15420"/>
                </a:lnTo>
                <a:lnTo>
                  <a:pt x="0" y="15480"/>
                </a:lnTo>
                <a:lnTo>
                  <a:pt x="8548" y="21595"/>
                </a:lnTo>
                <a:lnTo>
                  <a:pt x="8555" y="21600"/>
                </a:lnTo>
                <a:lnTo>
                  <a:pt x="21600" y="54"/>
                </a:lnTo>
                <a:lnTo>
                  <a:pt x="21584" y="1"/>
                </a:lnTo>
                <a:close/>
              </a:path>
            </a:pathLst>
          </a:custGeom>
          <a:solidFill>
            <a:srgbClr val="D9D9D9"/>
          </a:solidFill>
          <a:ln w="19050" cmpd="sng" cap="flat">
            <a:solidFill>
              <a:srgbClr val="434343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202260411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"/>
          <p:cNvSpPr>
            <a:spLocks noGrp="1"/>
          </p:cNvSpPr>
          <p:nvPr>
            <p:ph type="ctrTitle"/>
          </p:nvPr>
        </p:nvSpPr>
        <p:spPr>
          <a:xfrm rot="0">
            <a:off x="2969111" y="162000"/>
            <a:ext cx="5723068" cy="38075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"Deep Learning for Demand Prediction: A Survey"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by X. Liang, L. Zhao, X. Jiang, and Y. Dong. (IEEE Transactions on Industrial Informatics, 2020)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r>
              <a:rPr lang="en-US" altLang="zh-CN" sz="1200" b="1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"A Comprehensive Review on Demand Prediction in Bike Sharing Systems"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by S. Abhishek, A. 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Vijayaraghavan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, and G. Sukumar. (2019 International Conference on Data Science and Communication, 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ICDSCom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)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r>
              <a:rPr lang="en-US" altLang="zh-CN" sz="1200" b="1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"Time Series Forecasting with Deep Learning: A Survey"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by Z. Zhang, Y. Zhao, and Y. Wang. (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arXiv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preprint arXiv:1809.04356, 2018) 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r>
              <a:rPr lang="en-US" altLang="zh-CN" sz="1200" b="1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"A Comparative Study of Time Series Forecasting Methods for Predictive Maintenance"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by A. Sharma, A. Mathur, and S. Tiwari. (2019 IEEE 16th India Council International Conference (INDICON), IEEE) 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r>
              <a:rPr lang="en-US" altLang="zh-CN" sz="1200" b="1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"Machine Learning for Demand Forecasting: A Review"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by C. McArdle, J. 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Vinué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, and P. Mues. (International Journal of Forecasting, 2020) 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r>
              <a:rPr lang="en-US" altLang="zh-CN" sz="1200" b="1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"A Comprehensive Survey on Machine Learning Techniques for Time Series Forecasting"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by B. Amine, R. E. Al-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Dujaili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, and F. 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Fnaiech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. (Journal of Big Data, 2021) 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r>
              <a:rPr lang="en-US" altLang="zh-CN" sz="1200" b="1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"Feature Engineering for Machine Learning: Principles and Techniques for Data Scientists"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by A. Zheng and A. 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Casari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. (O'Reilly Media, 2018)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r>
              <a:rPr lang="en-US" altLang="zh-CN" sz="1200" b="1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"Model Evaluation, Model Selection, and Algorithm Selection in Machine Learning"</a:t>
            </a: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by C. Blake and C. J. Merz. (1998) 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 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r>
              <a:rPr lang="en-US" altLang="zh-CN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These sources cover a range of topics relevant to developing a solution for demand prediction, including deep learning, time series forecasting, machine learning techniques, data preprocessing, and model evaluation.</a:t>
            </a:r>
            <a:br>
              <a:rPr lang="zh-CN" altLang="en-US" sz="1200" b="0" i="0" u="none" strike="noStrike" kern="0" cap="none" spc="0" baseline="0">
                <a:solidFill>
                  <a:srgbClr val="0D0D0D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</a:br>
            <a:endParaRPr lang="zh-CN" altLang="en-US" sz="12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</a:endParaRPr>
          </a:p>
        </p:txBody>
      </p:sp>
      <p:pic>
        <p:nvPicPr>
          <p:cNvPr id="78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6061" y="1584736"/>
            <a:ext cx="2883050" cy="238483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79" name="矩形"/>
          <p:cNvSpPr>
            <a:spLocks/>
          </p:cNvSpPr>
          <p:nvPr/>
        </p:nvSpPr>
        <p:spPr>
          <a:xfrm rot="0">
            <a:off x="645458" y="565591"/>
            <a:ext cx="1436146" cy="36933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>
                <a:solidFill>
                  <a:srgbClr val="000000"/>
                </a:solidFill>
                <a:latin typeface="Nunito Sans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References</a:t>
            </a:r>
            <a:endParaRPr lang="zh-CN" altLang="en-US" sz="1800" b="1" i="0" u="none" strike="noStrike" kern="0" cap="none" spc="0" baseline="0">
              <a:solidFill>
                <a:srgbClr val="000000"/>
              </a:solidFill>
              <a:latin typeface="Nunito Sans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79896"/>
      </p:ext>
    </p:extLst>
  </p:cSld>
  <p:clrMapOvr>
    <a:masterClrMapping/>
  </p:clrMapOvr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9143999" cy="514350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7418578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"/>
          <p:cNvSpPr>
            <a:spLocks noGrp="1"/>
          </p:cNvSpPr>
          <p:nvPr>
            <p:ph type="body" idx="1"/>
          </p:nvPr>
        </p:nvSpPr>
        <p:spPr>
          <a:xfrm rot="0">
            <a:off x="2570315" y="1661836"/>
            <a:ext cx="4336094" cy="3076328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45720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itchFamily="2" charset="2"/>
              <a:buChar char="v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Problem Statement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  <a:p>
            <a:pPr marL="45720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itchFamily="2" charset="2"/>
              <a:buChar char="v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Proposed System/Solution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  <a:p>
            <a:pPr marL="45720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itchFamily="2" charset="2"/>
              <a:buChar char="v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System Development Approach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  <a:p>
            <a:pPr marL="45720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itchFamily="2" charset="2"/>
              <a:buChar char="v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Algorithm &amp; Deployment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  <a:p>
            <a:pPr marL="45720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itchFamily="2" charset="2"/>
              <a:buChar char="v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Result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  <a:p>
            <a:pPr marL="45720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itchFamily="2" charset="2"/>
              <a:buChar char="v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Conclusion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  <a:p>
            <a:pPr marL="45720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itchFamily="2" charset="2"/>
              <a:buChar char="v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Future Scope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  <a:p>
            <a:pPr marL="45720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itchFamily="2" charset="2"/>
              <a:buChar char="v"/>
            </a:pPr>
            <a:r>
              <a:rPr lang="en-US" altLang="zh-CN" sz="20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Reference</a:t>
            </a: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  <a:p>
            <a:pPr marL="17145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  <a:p>
            <a:pPr marL="45720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itchFamily="2" charset="2"/>
              <a:buChar char="v"/>
            </a:pPr>
            <a:endParaRPr lang="zh-CN" altLang="en-US" sz="20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</p:txBody>
      </p:sp>
      <p:sp>
        <p:nvSpPr>
          <p:cNvPr id="20" name="文本框"/>
          <p:cNvSpPr>
            <a:spLocks noGrp="1"/>
          </p:cNvSpPr>
          <p:nvPr>
            <p:ph type="ctrTitle"/>
          </p:nvPr>
        </p:nvSpPr>
        <p:spPr>
          <a:xfrm rot="0">
            <a:off x="3080974" y="405336"/>
            <a:ext cx="2982000" cy="6891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F3F3F3"/>
                </a:solidFill>
                <a:latin typeface="Nunito Sans ExtraBold" pitchFamily="0" charset="0"/>
                <a:ea typeface="Nunito Sans ExtraBold" pitchFamily="0" charset="0"/>
                <a:cs typeface="Nunito Sans ExtraBold" pitchFamily="0" charset="0"/>
                <a:sym typeface="Nunito Sans ExtraBold" pitchFamily="0" charset="0"/>
              </a:rPr>
              <a:t>OUTLINE</a:t>
            </a:r>
            <a:br>
              <a:rPr lang="zh-CN" altLang="en-US" sz="1400" b="0" i="0" u="none" strike="noStrike" kern="0" cap="none" spc="0" baseline="0">
                <a:solidFill>
                  <a:srgbClr val="F3F3F3"/>
                </a:solidFill>
                <a:latin typeface="Nunito Sans ExtraBold" pitchFamily="0" charset="0"/>
                <a:ea typeface="Nunito Sans ExtraBold" pitchFamily="0" charset="0"/>
                <a:cs typeface="Nunito Sans ExtraBold" pitchFamily="0" charset="0"/>
                <a:sym typeface="Nunito Sans ExtraBold" pitchFamily="0" charset="0"/>
              </a:rPr>
            </a:br>
            <a:endParaRPr lang="zh-CN" altLang="en-US" sz="1400" b="0" i="0" u="none" strike="noStrike" kern="0" cap="none" spc="0" baseline="0">
              <a:solidFill>
                <a:srgbClr val="F3F3F3"/>
              </a:solidFill>
              <a:latin typeface="Nunito Sans ExtraBold" pitchFamily="0" charset="0"/>
              <a:ea typeface="Nunito Sans ExtraBold" pitchFamily="0" charset="0"/>
              <a:cs typeface="Nunito Sans ExtraBold" pitchFamily="0" charset="0"/>
              <a:sym typeface="Nunito Sans ExtraBold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850937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>
            <a:spLocks noGrp="1"/>
          </p:cNvSpPr>
          <p:nvPr>
            <p:ph type="ctrTitle"/>
          </p:nvPr>
        </p:nvSpPr>
        <p:spPr>
          <a:xfrm rot="0">
            <a:off x="-387275" y="3291840"/>
            <a:ext cx="3775934" cy="903642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  <a:t>Describe the need for monitoring and tracking keystrokes without the user knowledge.</a:t>
            </a:r>
            <a:br>
              <a:rPr lang="zh-CN" altLang="en-US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</a:br>
            <a:br>
              <a:rPr lang="zh-CN" altLang="en-US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</a:br>
            <a:r>
              <a:rPr lang="en-US" altLang="zh-CN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  <a:t>Discuss the need for discreet monitoring of user activity , particularly in environment where security or productivity is a concern.</a:t>
            </a:r>
            <a:br>
              <a:rPr lang="zh-CN" altLang="en-US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</a:br>
            <a:br>
              <a:rPr lang="zh-CN" altLang="en-US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</a:br>
            <a:r>
              <a:rPr lang="en-US" altLang="zh-CN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  <a:t>Highlight scenarios such as employee monitoring , parental control or forensic investigation where the ability to capture</a:t>
            </a:r>
            <a:br>
              <a:rPr lang="zh-CN" altLang="en-US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</a:br>
            <a:r>
              <a:rPr lang="en-US" altLang="zh-CN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  <a:t>keystroke could be beneficial.</a:t>
            </a:r>
            <a:br>
              <a:rPr lang="zh-CN" altLang="en-US" sz="1300" b="0" i="0" u="none" strike="noStrike" kern="0" cap="none" spc="0" baseline="0">
                <a:solidFill>
                  <a:srgbClr val="F3F3F3"/>
                </a:solidFill>
                <a:latin typeface="Arial" pitchFamily="0" charset="0"/>
                <a:ea typeface="Arial" pitchFamily="0" charset="0"/>
                <a:cs typeface="Lucida Sans"/>
              </a:rPr>
            </a:br>
            <a:endParaRPr lang="zh-CN" altLang="en-US" sz="1300" b="0" i="0" u="none" strike="noStrike" kern="0" cap="none" spc="0" baseline="0">
              <a:solidFill>
                <a:srgbClr val="F3F3F3"/>
              </a:solidFill>
              <a:latin typeface="Arial" pitchFamily="0" charset="0"/>
              <a:ea typeface="Arial" pitchFamily="0" charset="0"/>
              <a:cs typeface="Lucida Sans"/>
            </a:endParaRPr>
          </a:p>
        </p:txBody>
      </p:sp>
      <p:pic>
        <p:nvPicPr>
          <p:cNvPr id="25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3468920" y="0"/>
            <a:ext cx="5675080" cy="519848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6" name="矩形"/>
          <p:cNvSpPr>
            <a:spLocks/>
          </p:cNvSpPr>
          <p:nvPr/>
        </p:nvSpPr>
        <p:spPr>
          <a:xfrm rot="0">
            <a:off x="0" y="717184"/>
            <a:ext cx="4797910" cy="4533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>
                <a:solidFill>
                  <a:schemeClr val="bg1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Problem Statement</a:t>
            </a:r>
            <a:endParaRPr lang="zh-CN" altLang="en-US" sz="2400" b="1" i="0" u="none" strike="noStrike" kern="0" cap="none" spc="0" baseline="0">
              <a:solidFill>
                <a:schemeClr val="bg1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64751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曲线"/>
          <p:cNvSpPr>
            <a:spLocks/>
          </p:cNvSpPr>
          <p:nvPr/>
        </p:nvSpPr>
        <p:spPr>
          <a:xfrm flipH="1" rot="0">
            <a:off x="4742925" y="-326787"/>
            <a:ext cx="4652175" cy="1932371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584" y="1"/>
                </a:moveTo>
                <a:lnTo>
                  <a:pt x="8550" y="21527"/>
                </a:lnTo>
                <a:lnTo>
                  <a:pt x="8" y="15420"/>
                </a:lnTo>
                <a:lnTo>
                  <a:pt x="0" y="15480"/>
                </a:lnTo>
                <a:lnTo>
                  <a:pt x="8548" y="21595"/>
                </a:lnTo>
                <a:lnTo>
                  <a:pt x="8555" y="21600"/>
                </a:lnTo>
                <a:lnTo>
                  <a:pt x="21600" y="54"/>
                </a:lnTo>
                <a:lnTo>
                  <a:pt x="21584" y="1"/>
                </a:lnTo>
                <a:close/>
              </a:path>
            </a:pathLst>
          </a:custGeom>
          <a:solidFill>
            <a:srgbClr val="D9D9D9"/>
          </a:solidFill>
          <a:ln w="19050" cmpd="sng" cap="flat">
            <a:solidFill>
              <a:srgbClr val="D9D9D9"/>
            </a:solidFill>
            <a:prstDash val="solid"/>
            <a:round/>
          </a:ln>
        </p:spPr>
      </p:sp>
      <p:pic>
        <p:nvPicPr>
          <p:cNvPr id="34" name="图片"/>
          <p:cNvPicPr>
            <a:picLocks/>
          </p:cNvPicPr>
          <p:nvPr/>
        </p:nvPicPr>
        <p:blipFill>
          <a:blip r:embed="rId1" cstate="print"/>
          <a:srcRect t="4727" b="5231" r="9958"/>
          <a:stretch>
            <a:fillRect/>
          </a:stretch>
        </p:blipFill>
        <p:spPr>
          <a:xfrm rot="0">
            <a:off x="1657350" y="-5025"/>
            <a:ext cx="3448050" cy="5172299"/>
          </a:xfrm>
          <a:prstGeom prst="rect"/>
          <a:noFill/>
          <a:ln w="12700" cmpd="sng" cap="flat">
            <a:noFill/>
            <a:prstDash val="solid"/>
            <a:round/>
          </a:ln>
        </p:spPr>
      </p:pic>
      <p:grpSp>
        <p:nvGrpSpPr>
          <p:cNvPr id="37" name="组合"/>
          <p:cNvGrpSpPr>
            <a:grpSpLocks/>
          </p:cNvGrpSpPr>
          <p:nvPr/>
        </p:nvGrpSpPr>
        <p:grpSpPr>
          <a:xfrm>
            <a:off x="-273225" y="-9525"/>
            <a:ext cx="2838488" cy="5210133"/>
            <a:chOff x="-273225" y="-9525"/>
            <a:chExt cx="2838488" cy="5210133"/>
          </a:xfrm>
        </p:grpSpPr>
        <p:sp>
          <p:nvSpPr>
            <p:cNvPr id="35" name="曲线"/>
            <p:cNvSpPr>
              <a:spLocks/>
            </p:cNvSpPr>
            <p:nvPr/>
          </p:nvSpPr>
          <p:spPr>
            <a:xfrm rot="0">
              <a:off x="-273225" y="-9525"/>
              <a:ext cx="2838488" cy="5210133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97" y="0"/>
                  </a:moveTo>
                  <a:lnTo>
                    <a:pt x="21600" y="0"/>
                  </a:lnTo>
                  <a:lnTo>
                    <a:pt x="10895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191919"/>
            </a:solidFill>
            <a:ln cmpd="sng" cap="flat">
              <a:noFill/>
              <a:prstDash val="solid"/>
              <a:round/>
            </a:ln>
          </p:spPr>
        </p:sp>
        <p:sp>
          <p:nvSpPr>
            <p:cNvPr id="36" name="矩形"/>
            <p:cNvSpPr>
              <a:spLocks/>
            </p:cNvSpPr>
            <p:nvPr/>
          </p:nvSpPr>
          <p:spPr>
            <a:xfrm rot="0">
              <a:off x="0" y="-9525"/>
              <a:ext cx="558000" cy="5162400"/>
            </a:xfrm>
            <a:prstGeom prst="rect"/>
            <a:solidFill>
              <a:srgbClr val="191919"/>
            </a:solidFill>
            <a:ln w="12700" cmpd="sng" cap="flat">
              <a:noFill/>
              <a:prstDash val="solid"/>
              <a:round/>
            </a:ln>
          </p:spPr>
        </p:sp>
      </p:grpSp>
      <p:sp>
        <p:nvSpPr>
          <p:cNvPr id="38" name="文本框"/>
          <p:cNvSpPr>
            <a:spLocks noGrp="1"/>
          </p:cNvSpPr>
          <p:nvPr>
            <p:ph type="subTitle" idx="1"/>
          </p:nvPr>
        </p:nvSpPr>
        <p:spPr>
          <a:xfrm rot="0">
            <a:off x="5557565" y="1645374"/>
            <a:ext cx="2719471" cy="3482111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004C54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Introduce the concept of a keylogger as a solution to the stated problem.</a:t>
            </a:r>
            <a:endParaRPr lang="en-US" altLang="zh-CN" sz="1400" b="0" i="0" u="none" strike="noStrike" kern="0" cap="none" spc="0" baseline="0">
              <a:solidFill>
                <a:srgbClr val="004C54"/>
              </a:solidFill>
              <a:latin typeface="Arial" pitchFamily="0" charset="0"/>
              <a:ea typeface="Arial" pitchFamily="0" charset="0"/>
              <a:cs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b="0" i="0" u="none" strike="noStrike" kern="0" cap="none" spc="0" baseline="0">
              <a:solidFill>
                <a:srgbClr val="004C54"/>
              </a:solidFill>
              <a:latin typeface="Arial" pitchFamily="0" charset="0"/>
              <a:ea typeface="Arial" pitchFamily="0" charset="0"/>
              <a:cs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004C54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Explain the concept of a keylogger as a software tool designed to capture and record keystroke made by a user on a computer or mobile device.</a:t>
            </a:r>
            <a:endParaRPr lang="en-US" altLang="zh-CN" sz="1400" b="0" i="0" u="none" strike="noStrike" kern="0" cap="none" spc="0" baseline="0">
              <a:solidFill>
                <a:srgbClr val="004C54"/>
              </a:solidFill>
              <a:latin typeface="Arial" pitchFamily="0" charset="0"/>
              <a:ea typeface="Arial" pitchFamily="0" charset="0"/>
              <a:cs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b="0" i="0" u="none" strike="noStrike" kern="0" cap="none" spc="0" baseline="0">
              <a:solidFill>
                <a:srgbClr val="004C54"/>
              </a:solidFill>
              <a:latin typeface="Arial" pitchFamily="0" charset="0"/>
              <a:ea typeface="Arial" pitchFamily="0" charset="0"/>
              <a:cs typeface="Arial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004C54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Empathize the stealthy nature of keyloggers , which operate silently in the background without the user’s knowledge</a:t>
            </a:r>
            <a:r>
              <a:rPr lang="en-US" altLang="zh-CN" sz="1400" b="0" i="0" u="none" strike="noStrike" kern="0" cap="none" spc="0" baseline="0">
                <a:solidFill>
                  <a:srgbClr val="191919"/>
                </a:solidFill>
                <a:latin typeface="Arial" pitchFamily="0" charset="0"/>
                <a:ea typeface="Arial" pitchFamily="0" charset="0"/>
                <a:cs typeface="Arial" pitchFamily="0" charset="0"/>
              </a:rPr>
              <a:t>.</a:t>
            </a:r>
            <a:endParaRPr lang="zh-CN" altLang="en-US" sz="1400" b="0" i="0" u="none" strike="noStrike" kern="0" cap="none" spc="0" baseline="0">
              <a:solidFill>
                <a:srgbClr val="191919"/>
              </a:solidFill>
              <a:latin typeface="Arial" pitchFamily="0" charset="0"/>
              <a:ea typeface="Arial" pitchFamily="0" charset="0"/>
              <a:cs typeface="Arial" pitchFamily="0" charset="0"/>
            </a:endParaRPr>
          </a:p>
        </p:txBody>
      </p:sp>
      <p:sp>
        <p:nvSpPr>
          <p:cNvPr id="39" name="矩形"/>
          <p:cNvSpPr>
            <a:spLocks/>
          </p:cNvSpPr>
          <p:nvPr/>
        </p:nvSpPr>
        <p:spPr>
          <a:xfrm rot="0">
            <a:off x="4865281" y="1160585"/>
            <a:ext cx="4835562" cy="4533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Proposed System/Solution</a:t>
            </a:r>
            <a:endParaRPr lang="zh-CN" altLang="en-US" sz="2400" b="1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48581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六边形"/>
          <p:cNvSpPr>
            <a:spLocks/>
          </p:cNvSpPr>
          <p:nvPr/>
        </p:nvSpPr>
        <p:spPr>
          <a:xfrm rot="-194701">
            <a:off x="122490" y="468294"/>
            <a:ext cx="2983784" cy="2584749"/>
          </a:xfrm>
          <a:prstGeom prst="hexagon">
            <a:avLst>
              <a:gd name="adj" fmla="val 24995"/>
              <a:gd name="vf" fmla="val 115470"/>
            </a:avLst>
          </a:prstGeom>
          <a:noFill/>
          <a:ln w="19050" cmpd="sng" cap="flat">
            <a:solidFill>
              <a:srgbClr val="D9D9D9"/>
            </a:solidFill>
            <a:prstDash val="solid"/>
            <a:round/>
          </a:ln>
        </p:spPr>
      </p:sp>
      <p:sp>
        <p:nvSpPr>
          <p:cNvPr id="44" name="六边形"/>
          <p:cNvSpPr>
            <a:spLocks/>
          </p:cNvSpPr>
          <p:nvPr/>
        </p:nvSpPr>
        <p:spPr>
          <a:xfrm rot="914792">
            <a:off x="6878545" y="661874"/>
            <a:ext cx="2283885" cy="1978011"/>
          </a:xfrm>
          <a:prstGeom prst="hexagon">
            <a:avLst>
              <a:gd name="adj" fmla="val 24995"/>
              <a:gd name="vf" fmla="val 115470"/>
            </a:avLst>
          </a:prstGeom>
          <a:noFill/>
          <a:ln w="19050" cmpd="sng" cap="flat">
            <a:solidFill>
              <a:srgbClr val="D9D9D9"/>
            </a:solidFill>
            <a:prstDash val="solid"/>
            <a:round/>
          </a:ln>
        </p:spPr>
      </p:sp>
      <p:pic>
        <p:nvPicPr>
          <p:cNvPr id="45" name="图片"/>
          <p:cNvPicPr>
            <a:picLocks/>
          </p:cNvPicPr>
          <p:nvPr/>
        </p:nvPicPr>
        <p:blipFill>
          <a:blip r:embed="rId1" cstate="print"/>
          <a:srcRect t="2746" b="21798" l="26998" r="42949"/>
          <a:stretch>
            <a:fillRect/>
          </a:stretch>
        </p:blipFill>
        <p:spPr>
          <a:xfrm rot="0">
            <a:off x="3693300" y="0"/>
            <a:ext cx="3695998" cy="5222752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46" name="矩形"/>
          <p:cNvSpPr>
            <a:spLocks/>
          </p:cNvSpPr>
          <p:nvPr/>
        </p:nvSpPr>
        <p:spPr>
          <a:xfrm rot="0">
            <a:off x="724573" y="646764"/>
            <a:ext cx="1637700" cy="2353132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ssistant Light" pitchFamily="0" charset="0"/>
                <a:cs typeface="Arial" pitchFamily="0" charset="0"/>
                <a:sym typeface="Assistant Light" pitchFamily="0" charset="0"/>
              </a:rPr>
              <a:t>Detail the programming languages and technologies commonly used to develop keyloggers such as C/C++ , Python or .NET frameworks.</a:t>
            </a:r>
            <a:endParaRPr lang="zh-CN" altLang="en-US" sz="14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ssistant Light" pitchFamily="0" charset="0"/>
              <a:cs typeface="Arial" pitchFamily="0" charset="0"/>
              <a:sym typeface="Assistant Light" pitchFamily="0" charset="0"/>
            </a:endParaRPr>
          </a:p>
        </p:txBody>
      </p:sp>
      <p:sp>
        <p:nvSpPr>
          <p:cNvPr id="47" name="矩形"/>
          <p:cNvSpPr>
            <a:spLocks/>
          </p:cNvSpPr>
          <p:nvPr/>
        </p:nvSpPr>
        <p:spPr>
          <a:xfrm rot="0">
            <a:off x="7470078" y="689915"/>
            <a:ext cx="1622196" cy="1881835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ssistant Light" pitchFamily="0" charset="0"/>
                <a:cs typeface="Arial" pitchFamily="0" charset="0"/>
                <a:sym typeface="Assistant Light" pitchFamily="0" charset="0"/>
              </a:rPr>
              <a:t>Discuss the choice between creating a user-mode or kernel-mode keylogger , each with its own advantages and limitations</a:t>
            </a:r>
            <a:r>
              <a:rPr lang="en-US" altLang="zh-CN" sz="10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.</a:t>
            </a:r>
            <a:endParaRPr lang="zh-CN" altLang="en-US" sz="10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</p:txBody>
      </p:sp>
      <p:sp>
        <p:nvSpPr>
          <p:cNvPr id="48" name="矩形"/>
          <p:cNvSpPr>
            <a:spLocks/>
          </p:cNvSpPr>
          <p:nvPr/>
        </p:nvSpPr>
        <p:spPr>
          <a:xfrm rot="0">
            <a:off x="60767" y="27052"/>
            <a:ext cx="4572000" cy="3581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>
                <a:solidFill>
                  <a:schemeClr val="tx1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System Development Approach</a:t>
            </a:r>
            <a:endParaRPr lang="zh-CN" altLang="en-US" sz="1800" b="1" i="0" u="none" strike="noStrike" kern="0" cap="none" spc="0" baseline="0">
              <a:solidFill>
                <a:schemeClr val="tx1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573828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曲线"/>
          <p:cNvSpPr>
            <a:spLocks/>
          </p:cNvSpPr>
          <p:nvPr/>
        </p:nvSpPr>
        <p:spPr>
          <a:xfrm rot="0">
            <a:off x="1866900" y="-447674"/>
            <a:ext cx="8239125" cy="485775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172" y="11943"/>
                </a:lnTo>
                <a:lnTo>
                  <a:pt x="4869" y="13129"/>
                </a:lnTo>
                <a:lnTo>
                  <a:pt x="8814" y="21600"/>
                </a:lnTo>
                <a:lnTo>
                  <a:pt x="21600" y="20075"/>
                </a:lnTo>
                <a:lnTo>
                  <a:pt x="20201" y="1270"/>
                </a:lnTo>
                <a:close/>
              </a:path>
            </a:pathLst>
          </a:custGeom>
          <a:noFill/>
          <a:ln w="19050" cmpd="sng" cap="flat">
            <a:solidFill>
              <a:srgbClr val="D9D9D9"/>
            </a:solidFill>
            <a:prstDash val="solid"/>
            <a:round/>
          </a:ln>
        </p:spPr>
      </p:sp>
      <p:sp>
        <p:nvSpPr>
          <p:cNvPr id="53" name="矩形"/>
          <p:cNvSpPr>
            <a:spLocks/>
          </p:cNvSpPr>
          <p:nvPr/>
        </p:nvSpPr>
        <p:spPr>
          <a:xfrm rot="0">
            <a:off x="3809961" y="300713"/>
            <a:ext cx="5086612" cy="6447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b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1" i="0" u="none" strike="noStrike" kern="0" cap="none" spc="0" baseline="0">
                <a:solidFill>
                  <a:srgbClr val="191919"/>
                </a:solidFill>
                <a:latin typeface="Nunito Sans" pitchFamily="0" charset="0"/>
                <a:ea typeface="Nunito Sans" pitchFamily="0" charset="0"/>
                <a:cs typeface="Nunito Sans" pitchFamily="0" charset="0"/>
                <a:sym typeface="Nunito Sans" pitchFamily="0" charset="0"/>
              </a:rPr>
              <a:t>The algorithm used by the keylogger to capture and store keystrokes and how it’s deployed on various operating systems.</a:t>
            </a:r>
            <a:endParaRPr lang="zh-CN" altLang="en-US" sz="1300" b="1" i="0" u="none" strike="noStrike" kern="0" cap="none" spc="0" baseline="0">
              <a:solidFill>
                <a:srgbClr val="191919"/>
              </a:solidFill>
              <a:latin typeface="Nunito Sans" pitchFamily="0" charset="0"/>
              <a:ea typeface="Nunito Sans" pitchFamily="0" charset="0"/>
              <a:cs typeface="Nunito Sans" pitchFamily="0" charset="0"/>
              <a:sym typeface="Nunito Sans" pitchFamily="0" charset="0"/>
            </a:endParaRPr>
          </a:p>
        </p:txBody>
      </p:sp>
      <p:sp>
        <p:nvSpPr>
          <p:cNvPr id="54" name="矩形"/>
          <p:cNvSpPr>
            <a:spLocks/>
          </p:cNvSpPr>
          <p:nvPr/>
        </p:nvSpPr>
        <p:spPr>
          <a:xfrm rot="0">
            <a:off x="5174233" y="1029601"/>
            <a:ext cx="3195215" cy="13284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Algorithm selection</a:t>
            </a:r>
            <a:r>
              <a:rPr lang="en-US" altLang="zh-CN" sz="11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: </a:t>
            </a:r>
            <a:endParaRPr lang="en-US" altLang="zh-CN" sz="11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       Keyloggers use algorithm to intercept and record keystrokes</a:t>
            </a:r>
            <a:r>
              <a:rPr lang="en-US" altLang="zh-CN" sz="11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.</a:t>
            </a:r>
            <a:endParaRPr lang="en-US" altLang="zh-CN" sz="11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1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Data input</a:t>
            </a:r>
            <a:r>
              <a:rPr lang="en-US" altLang="zh-CN" sz="11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:</a:t>
            </a:r>
            <a:endParaRPr lang="en-US" altLang="zh-CN" sz="11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       </a:t>
            </a:r>
            <a:r>
              <a:rPr lang="en-US" altLang="zh-CN" sz="12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The intercepted data is then logged , manipulated or analyzed as needed</a:t>
            </a:r>
            <a:r>
              <a:rPr lang="en-US" altLang="zh-CN" sz="11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.</a:t>
            </a:r>
            <a:endParaRPr lang="en-US" altLang="zh-CN" sz="11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1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Training process</a:t>
            </a:r>
            <a:r>
              <a:rPr lang="en-US" altLang="zh-CN" sz="11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:</a:t>
            </a:r>
            <a:endParaRPr lang="en-US" altLang="zh-CN" sz="11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         This involves collecting labeled keystroke datasets , training ML models to recognize patterns.</a:t>
            </a:r>
            <a:endParaRPr lang="en-US" altLang="zh-CN" sz="12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1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Prediction process</a:t>
            </a:r>
            <a:r>
              <a:rPr lang="en-US" altLang="zh-CN" sz="11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:</a:t>
            </a:r>
            <a:br>
              <a:rPr lang="zh-CN" altLang="en-US" sz="11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</a:br>
            <a:r>
              <a:rPr lang="en-US" altLang="zh-CN" sz="11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         </a:t>
            </a:r>
            <a:r>
              <a:rPr lang="en-US" altLang="zh-CN" sz="1200" b="0" i="0" u="none" strike="noStrike" kern="0" cap="none" spc="0" baseline="0">
                <a:solidFill>
                  <a:srgbClr val="000000"/>
                </a:solidFill>
                <a:latin typeface="Assistant Light" pitchFamily="0" charset="0"/>
                <a:ea typeface="Assistant Light" pitchFamily="0" charset="0"/>
                <a:cs typeface="Assistant Light" pitchFamily="0" charset="0"/>
                <a:sym typeface="Assistant Light" pitchFamily="0" charset="0"/>
              </a:rPr>
              <a:t>Predict based on learned patterns , potentially identifying users , detecting suspicious activity or categorizing keystrokes.</a:t>
            </a:r>
            <a:endParaRPr lang="zh-CN" altLang="en-US" sz="1200" b="0" i="0" u="none" strike="noStrike" kern="0" cap="none" spc="0" baseline="0">
              <a:solidFill>
                <a:srgbClr val="000000"/>
              </a:solidFill>
              <a:latin typeface="Assistant Light" pitchFamily="0" charset="0"/>
              <a:ea typeface="Assistant Light" pitchFamily="0" charset="0"/>
              <a:cs typeface="Assistant Light" pitchFamily="0" charset="0"/>
              <a:sym typeface="Assistant Light" pitchFamily="0" charset="0"/>
            </a:endParaRPr>
          </a:p>
        </p:txBody>
      </p:sp>
      <p:pic>
        <p:nvPicPr>
          <p:cNvPr id="55" name="图片"/>
          <p:cNvPicPr>
            <a:picLocks/>
          </p:cNvPicPr>
          <p:nvPr/>
        </p:nvPicPr>
        <p:blipFill>
          <a:blip r:embed="rId1" cstate="print"/>
          <a:srcRect t="4675" b="5581" l="420" r="40323"/>
          <a:stretch>
            <a:fillRect/>
          </a:stretch>
        </p:blipFill>
        <p:spPr>
          <a:xfrm rot="20700130">
            <a:off x="314333" y="1672995"/>
            <a:ext cx="3884730" cy="3376054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56" name="矩形"/>
          <p:cNvSpPr>
            <a:spLocks/>
          </p:cNvSpPr>
          <p:nvPr/>
        </p:nvSpPr>
        <p:spPr>
          <a:xfrm rot="0">
            <a:off x="535193" y="392656"/>
            <a:ext cx="2767405" cy="6819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Algorithm &amp; Deployment</a:t>
            </a:r>
            <a:endParaRPr lang="zh-CN" altLang="en-US" sz="2000" b="1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11976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"/>
          <p:cNvSpPr>
            <a:spLocks noGrp="1"/>
          </p:cNvSpPr>
          <p:nvPr>
            <p:ph type="ctrTitle" idx="2"/>
          </p:nvPr>
        </p:nvSpPr>
        <p:spPr>
          <a:xfrm rot="0">
            <a:off x="3872753" y="99647"/>
            <a:ext cx="2900100" cy="9705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191919"/>
                </a:solidFill>
                <a:latin typeface="Arial" pitchFamily="0" charset="0"/>
                <a:ea typeface="Arial" pitchFamily="0" charset="0"/>
                <a:cs typeface="Lucida Sans"/>
              </a:rPr>
              <a:t>Demonstrating the captured keystrokes in action</a:t>
            </a:r>
            <a:endParaRPr lang="zh-CN" altLang="en-US" sz="1300" b="0" i="0" u="none" strike="noStrike" kern="0" cap="none" spc="0" baseline="0">
              <a:solidFill>
                <a:srgbClr val="191919"/>
              </a:solidFill>
              <a:latin typeface="Arial" pitchFamily="0" charset="0"/>
              <a:ea typeface="Arial" pitchFamily="0" charset="0"/>
              <a:cs typeface="Lucida Sans"/>
            </a:endParaRPr>
          </a:p>
        </p:txBody>
      </p:sp>
      <p:pic>
        <p:nvPicPr>
          <p:cNvPr id="60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017512" y="1387736"/>
            <a:ext cx="6454587" cy="348399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61" name="矩形"/>
          <p:cNvSpPr>
            <a:spLocks/>
          </p:cNvSpPr>
          <p:nvPr/>
        </p:nvSpPr>
        <p:spPr>
          <a:xfrm rot="0">
            <a:off x="4486853" y="40937"/>
            <a:ext cx="4572000" cy="4616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Results</a:t>
            </a:r>
            <a:endParaRPr lang="zh-CN" altLang="en-US" sz="2400" b="1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97190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"/>
          <p:cNvSpPr>
            <a:spLocks noGrp="1"/>
          </p:cNvSpPr>
          <p:nvPr>
            <p:ph type="body" idx="1"/>
          </p:nvPr>
        </p:nvSpPr>
        <p:spPr>
          <a:xfrm rot="0">
            <a:off x="4572000" y="2011679"/>
            <a:ext cx="4653433" cy="2115486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25" tIns="91425" rIns="91425" bIns="91425" anchor="ctr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zh-CN" sz="1600" b="0" i="0" u="none" strike="noStrike" kern="0" cap="none" spc="0" baseline="0">
                <a:solidFill>
                  <a:srgbClr val="F3F3F3"/>
                </a:solidFill>
                <a:latin typeface="Bahnschrift Light" pitchFamily="34" charset="0"/>
                <a:ea typeface="Arial" pitchFamily="0" charset="0"/>
                <a:cs typeface="Lucida Sans"/>
              </a:rPr>
              <a:t>Reflect on the ethical and legal considerations surrounding the use of keyloggers , acknowledging the potential for abuse and invasion of privacy.</a:t>
            </a:r>
            <a:endParaRPr lang="en-US" altLang="zh-CN" sz="1600" b="0" i="0" u="none" strike="noStrike" kern="0" cap="none" spc="0" baseline="0">
              <a:solidFill>
                <a:srgbClr val="F3F3F3"/>
              </a:solidFill>
              <a:latin typeface="Bahnschrift Light" pitchFamily="34" charset="0"/>
              <a:ea typeface="Arial" pitchFamily="0" charset="0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zh-CN" sz="1600" b="0" i="0" u="none" strike="noStrike" kern="0" cap="none" spc="0" baseline="0">
                <a:solidFill>
                  <a:srgbClr val="F3F3F3"/>
                </a:solidFill>
                <a:latin typeface="Bahnschrift Light" pitchFamily="34" charset="0"/>
                <a:ea typeface="Arial" pitchFamily="0" charset="0"/>
                <a:cs typeface="Lucida Sans"/>
              </a:rPr>
              <a:t> </a:t>
            </a:r>
            <a:endParaRPr lang="en-US" altLang="zh-CN" sz="1600" b="0" i="0" u="none" strike="noStrike" kern="0" cap="none" spc="0" baseline="0">
              <a:solidFill>
                <a:srgbClr val="F3F3F3"/>
              </a:solidFill>
              <a:latin typeface="Bahnschrift Light" pitchFamily="34" charset="0"/>
              <a:ea typeface="Arial" pitchFamily="0" charset="0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zh-CN" sz="1600" b="0" i="0" u="none" strike="noStrike" kern="0" cap="none" spc="0" baseline="0">
                <a:solidFill>
                  <a:srgbClr val="F3F3F3"/>
                </a:solidFill>
                <a:latin typeface="Bahnschrift Light" pitchFamily="34" charset="0"/>
                <a:ea typeface="Arial" pitchFamily="0" charset="0"/>
                <a:cs typeface="Lucida Sans"/>
              </a:rPr>
              <a:t>Highlight the importance of transparency and informed consent when deploying keylogging software in any context.</a:t>
            </a:r>
            <a:endParaRPr lang="zh-CN" altLang="en-US" sz="1600" b="0" i="0" u="none" strike="noStrike" kern="0" cap="none" spc="0" baseline="0">
              <a:solidFill>
                <a:srgbClr val="F3F3F3"/>
              </a:solidFill>
              <a:latin typeface="Bahnschrift Light" pitchFamily="34" charset="0"/>
              <a:ea typeface="Arial" pitchFamily="0" charset="0"/>
              <a:cs typeface="Lucida Sans"/>
            </a:endParaRPr>
          </a:p>
        </p:txBody>
      </p:sp>
      <p:pic>
        <p:nvPicPr>
          <p:cNvPr id="66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6062" y="455592"/>
            <a:ext cx="4362978" cy="357852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67" name="矩形"/>
          <p:cNvSpPr>
            <a:spLocks/>
          </p:cNvSpPr>
          <p:nvPr/>
        </p:nvSpPr>
        <p:spPr>
          <a:xfrm rot="0">
            <a:off x="3130474" y="554668"/>
            <a:ext cx="4647301" cy="46166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>
                <a:solidFill>
                  <a:srgbClr val="000000"/>
                </a:solidFill>
                <a:latin typeface="Nunito Sans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Conclusion</a:t>
            </a:r>
            <a:endParaRPr lang="zh-CN" altLang="en-US" sz="2400" b="1" i="0" u="none" strike="noStrike" kern="0" cap="none" spc="0" baseline="0">
              <a:solidFill>
                <a:srgbClr val="000000"/>
              </a:solidFill>
              <a:latin typeface="Nunito Sans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579674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"/>
          <p:cNvSpPr>
            <a:spLocks noGrp="1"/>
          </p:cNvSpPr>
          <p:nvPr>
            <p:ph type="ctrTitle"/>
          </p:nvPr>
        </p:nvSpPr>
        <p:spPr>
          <a:xfrm flipH="1" rot="0">
            <a:off x="1889224" y="2355535"/>
            <a:ext cx="6340375" cy="80309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Explore potential advancements in keylogger technology , such as machine learning algorithms for more accurate keystroke recognition or integration with other monitoring tools for comprehensive user activity tracking.</a:t>
            </a:r>
            <a:br>
              <a:rPr lang="zh-CN" altLang="en-US" sz="1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</a:br>
            <a:br>
              <a:rPr lang="zh-CN" altLang="en-US" sz="1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</a:br>
            <a:r>
              <a:rPr lang="en-US" altLang="zh-CN" sz="1600" b="0" i="0" u="none" strike="noStrike" kern="0" cap="none" spc="0" baseline="0">
                <a:solidFill>
                  <a:srgbClr val="000000"/>
                </a:solidFill>
                <a:latin typeface="Arial" pitchFamily="0" charset="0"/>
                <a:ea typeface="Arial" pitchFamily="0" charset="0"/>
                <a:cs typeface="Lucida Sans"/>
              </a:rPr>
              <a:t>Potential applications beyond keystroke logging such as capturing mouse movements , clipboard content or application usage patterns.</a:t>
            </a:r>
            <a:endParaRPr lang="zh-CN" altLang="en-US" sz="1600" b="0" i="0" u="none" strike="noStrike" kern="0" cap="none" spc="0" baseline="0">
              <a:solidFill>
                <a:srgbClr val="000000"/>
              </a:solidFill>
              <a:latin typeface="Arial" pitchFamily="0" charset="0"/>
              <a:ea typeface="Arial" pitchFamily="0" charset="0"/>
              <a:cs typeface="Lucida Sans"/>
            </a:endParaRPr>
          </a:p>
        </p:txBody>
      </p:sp>
      <p:pic>
        <p:nvPicPr>
          <p:cNvPr id="75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-3178098" y="883574"/>
            <a:ext cx="4438186" cy="294392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76" name="矩形"/>
          <p:cNvSpPr>
            <a:spLocks/>
          </p:cNvSpPr>
          <p:nvPr/>
        </p:nvSpPr>
        <p:spPr>
          <a:xfrm rot="0">
            <a:off x="3222701" y="729685"/>
            <a:ext cx="2570354" cy="4616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>
                <a:solidFill>
                  <a:srgbClr val="CB2929"/>
                </a:solidFill>
                <a:latin typeface="Nunito Sans" pitchFamily="0" charset="0"/>
                <a:ea typeface="Arial" pitchFamily="0" charset="0"/>
                <a:cs typeface="Arial" pitchFamily="0" charset="0"/>
                <a:sym typeface="Arial" pitchFamily="0" charset="0"/>
              </a:rPr>
              <a:t>Future Scope</a:t>
            </a:r>
            <a:endParaRPr lang="zh-CN" altLang="en-US" sz="2400" b="1" i="0" u="none" strike="noStrike" kern="0" cap="none" spc="0" baseline="0">
              <a:solidFill>
                <a:srgbClr val="CB2929"/>
              </a:solidFill>
              <a:latin typeface="Nunito Sans" pitchFamily="0" charset="0"/>
              <a:ea typeface="Arial" pitchFamily="0" charset="0"/>
              <a:cs typeface="Arial" pitchFamily="0" charset="0"/>
              <a:sym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09412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Marketing Newsletter">
      <a:dk1>
        <a:srgbClr val="191919"/>
      </a:dk1>
      <a:lt1>
        <a:srgbClr val="F3F3F3"/>
      </a:lt1>
      <a:dk2>
        <a:srgbClr val="434343"/>
      </a:dk2>
      <a:lt2>
        <a:srgbClr val="D9D9D9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Marketing Newsletter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Marketing Newsletter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93</TotalTime>
  <Application>Yozo_Office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KEYLOGGER</dc:title>
  <cp:lastModifiedBy>root</cp:lastModifiedBy>
  <cp:revision>11</cp:revision>
  <dcterms:modified xsi:type="dcterms:W3CDTF">2024-04-01T13:31:27Z</dcterms:modified>
</cp:coreProperties>
</file>